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A04FFFB-BB43-46C7-B98A-788CEA2CF2C0}"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3DE8A5C-6100-4AEC-B05F-148651C1C803}"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1328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A04FFFB-BB43-46C7-B98A-788CEA2CF2C0}"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3DE8A5C-6100-4AEC-B05F-148651C1C803}" type="slidenum">
              <a:rPr lang="ru-RU" smtClean="0"/>
              <a:t>‹#›</a:t>
            </a:fld>
            <a:endParaRPr lang="ru-RU"/>
          </a:p>
        </p:txBody>
      </p:sp>
    </p:spTree>
    <p:extLst>
      <p:ext uri="{BB962C8B-B14F-4D97-AF65-F5344CB8AC3E}">
        <p14:creationId xmlns:p14="http://schemas.microsoft.com/office/powerpoint/2010/main" val="4040387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A04FFFB-BB43-46C7-B98A-788CEA2CF2C0}"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3DE8A5C-6100-4AEC-B05F-148651C1C803}" type="slidenum">
              <a:rPr lang="ru-RU" smtClean="0"/>
              <a:t>‹#›</a:t>
            </a:fld>
            <a:endParaRPr lang="ru-RU"/>
          </a:p>
        </p:txBody>
      </p:sp>
    </p:spTree>
    <p:extLst>
      <p:ext uri="{BB962C8B-B14F-4D97-AF65-F5344CB8AC3E}">
        <p14:creationId xmlns:p14="http://schemas.microsoft.com/office/powerpoint/2010/main" val="34124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A04FFFB-BB43-46C7-B98A-788CEA2CF2C0}"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3DE8A5C-6100-4AEC-B05F-148651C1C803}" type="slidenum">
              <a:rPr lang="ru-RU" smtClean="0"/>
              <a:t>‹#›</a:t>
            </a:fld>
            <a:endParaRPr lang="ru-RU"/>
          </a:p>
        </p:txBody>
      </p:sp>
    </p:spTree>
    <p:extLst>
      <p:ext uri="{BB962C8B-B14F-4D97-AF65-F5344CB8AC3E}">
        <p14:creationId xmlns:p14="http://schemas.microsoft.com/office/powerpoint/2010/main" val="2904135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A04FFFB-BB43-46C7-B98A-788CEA2CF2C0}" type="datetimeFigureOut">
              <a:rPr lang="ru-RU" smtClean="0"/>
              <a:t>18.10.2020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3DE8A5C-6100-4AEC-B05F-148651C1C803}"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6583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A04FFFB-BB43-46C7-B98A-788CEA2CF2C0}"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3DE8A5C-6100-4AEC-B05F-148651C1C803}" type="slidenum">
              <a:rPr lang="ru-RU" smtClean="0"/>
              <a:t>‹#›</a:t>
            </a:fld>
            <a:endParaRPr lang="ru-RU"/>
          </a:p>
        </p:txBody>
      </p:sp>
    </p:spTree>
    <p:extLst>
      <p:ext uri="{BB962C8B-B14F-4D97-AF65-F5344CB8AC3E}">
        <p14:creationId xmlns:p14="http://schemas.microsoft.com/office/powerpoint/2010/main" val="3528973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A04FFFB-BB43-46C7-B98A-788CEA2CF2C0}" type="datetimeFigureOut">
              <a:rPr lang="ru-RU" smtClean="0"/>
              <a:t>18.10.2020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3DE8A5C-6100-4AEC-B05F-148651C1C803}" type="slidenum">
              <a:rPr lang="ru-RU" smtClean="0"/>
              <a:t>‹#›</a:t>
            </a:fld>
            <a:endParaRPr lang="ru-RU"/>
          </a:p>
        </p:txBody>
      </p:sp>
    </p:spTree>
    <p:extLst>
      <p:ext uri="{BB962C8B-B14F-4D97-AF65-F5344CB8AC3E}">
        <p14:creationId xmlns:p14="http://schemas.microsoft.com/office/powerpoint/2010/main" val="1550190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A04FFFB-BB43-46C7-B98A-788CEA2CF2C0}" type="datetimeFigureOut">
              <a:rPr lang="ru-RU" smtClean="0"/>
              <a:t>18.10.2020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3DE8A5C-6100-4AEC-B05F-148651C1C803}" type="slidenum">
              <a:rPr lang="ru-RU" smtClean="0"/>
              <a:t>‹#›</a:t>
            </a:fld>
            <a:endParaRPr lang="ru-RU"/>
          </a:p>
        </p:txBody>
      </p:sp>
    </p:spTree>
    <p:extLst>
      <p:ext uri="{BB962C8B-B14F-4D97-AF65-F5344CB8AC3E}">
        <p14:creationId xmlns:p14="http://schemas.microsoft.com/office/powerpoint/2010/main" val="1009478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A04FFFB-BB43-46C7-B98A-788CEA2CF2C0}" type="datetimeFigureOut">
              <a:rPr lang="ru-RU" smtClean="0"/>
              <a:t>18.10.2020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D3DE8A5C-6100-4AEC-B05F-148651C1C803}" type="slidenum">
              <a:rPr lang="ru-RU" smtClean="0"/>
              <a:t>‹#›</a:t>
            </a:fld>
            <a:endParaRPr lang="ru-RU"/>
          </a:p>
        </p:txBody>
      </p:sp>
    </p:spTree>
    <p:extLst>
      <p:ext uri="{BB962C8B-B14F-4D97-AF65-F5344CB8AC3E}">
        <p14:creationId xmlns:p14="http://schemas.microsoft.com/office/powerpoint/2010/main" val="1420645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A04FFFB-BB43-46C7-B98A-788CEA2CF2C0}" type="datetimeFigureOut">
              <a:rPr lang="ru-RU" smtClean="0"/>
              <a:t>18.10.2020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3DE8A5C-6100-4AEC-B05F-148651C1C803}" type="slidenum">
              <a:rPr lang="ru-RU" smtClean="0"/>
              <a:t>‹#›</a:t>
            </a:fld>
            <a:endParaRPr lang="ru-RU"/>
          </a:p>
        </p:txBody>
      </p:sp>
    </p:spTree>
    <p:extLst>
      <p:ext uri="{BB962C8B-B14F-4D97-AF65-F5344CB8AC3E}">
        <p14:creationId xmlns:p14="http://schemas.microsoft.com/office/powerpoint/2010/main" val="401897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A04FFFB-BB43-46C7-B98A-788CEA2CF2C0}" type="datetimeFigureOut">
              <a:rPr lang="ru-RU" smtClean="0"/>
              <a:t>18.10.2020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3DE8A5C-6100-4AEC-B05F-148651C1C803}" type="slidenum">
              <a:rPr lang="ru-RU" smtClean="0"/>
              <a:t>‹#›</a:t>
            </a:fld>
            <a:endParaRPr lang="ru-RU"/>
          </a:p>
        </p:txBody>
      </p:sp>
    </p:spTree>
    <p:extLst>
      <p:ext uri="{BB962C8B-B14F-4D97-AF65-F5344CB8AC3E}">
        <p14:creationId xmlns:p14="http://schemas.microsoft.com/office/powerpoint/2010/main" val="3505907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A04FFFB-BB43-46C7-B98A-788CEA2CF2C0}" type="datetimeFigureOut">
              <a:rPr lang="ru-RU" smtClean="0"/>
              <a:t>18.10.2020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3DE8A5C-6100-4AEC-B05F-148651C1C803}"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144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ru-RU" sz="4000" b="1" dirty="0">
                <a:latin typeface="Times New Roman" panose="02020603050405020304" pitchFamily="18" charset="0"/>
                <a:cs typeface="Times New Roman" panose="02020603050405020304" pitchFamily="18" charset="0"/>
              </a:rPr>
              <a:t>Понятие психического состояния. Классификация психических состояний. Психическое состояние и деятельность</a:t>
            </a:r>
            <a:br>
              <a:rPr lang="ru-RU" sz="4000" b="1" dirty="0">
                <a:latin typeface="Times New Roman" panose="02020603050405020304" pitchFamily="18" charset="0"/>
                <a:cs typeface="Times New Roman" panose="02020603050405020304" pitchFamily="18" charset="0"/>
              </a:rPr>
            </a:br>
            <a:endParaRPr lang="ru-RU" sz="4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Лекция1 </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3088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25360"/>
            <a:ext cx="12078269" cy="5909310"/>
          </a:xfrm>
          <a:prstGeom prst="rect">
            <a:avLst/>
          </a:prstGeom>
        </p:spPr>
        <p:txBody>
          <a:bodyPr wrap="square">
            <a:spAutoFit/>
          </a:bodyPr>
          <a:lstStyle/>
          <a:p>
            <a:pPr algn="just"/>
            <a:r>
              <a:rPr lang="ru-RU" b="1" dirty="0" smtClean="0">
                <a:latin typeface="Times New Roman" panose="02020603050405020304" pitchFamily="18" charset="0"/>
                <a:ea typeface="Verdana" panose="020B0604030504040204" pitchFamily="34" charset="0"/>
                <a:cs typeface="Times New Roman" panose="02020603050405020304" pitchFamily="18" charset="0"/>
              </a:rPr>
              <a:t>Понятие психического состояния. Классификация психических состояний. Психическое состояние и деятельность</a:t>
            </a:r>
          </a:p>
          <a:p>
            <a:pPr algn="just"/>
            <a:r>
              <a:rPr lang="ru-RU" dirty="0" smtClean="0">
                <a:latin typeface="Times New Roman" panose="02020603050405020304" pitchFamily="18" charset="0"/>
                <a:ea typeface="Verdana" panose="020B0604030504040204" pitchFamily="34" charset="0"/>
                <a:cs typeface="Times New Roman" panose="02020603050405020304" pitchFamily="18" charset="0"/>
              </a:rPr>
              <a:t>Современная психология не предлагает однозначной точки зрения на проблему состояний. Сегодня эту проблему рассматривают разные научные дисциплины начиная от физики и химии и заканчивая физиологией и психологией. Естественно, для нас более интересным является видение проблемы состояний с точки зрения психологии. Научное исследование психических состояний в психологии началось с работ </a:t>
            </a:r>
            <a:r>
              <a:rPr lang="ru-RU" dirty="0" err="1" smtClean="0">
                <a:latin typeface="Times New Roman" panose="02020603050405020304" pitchFamily="18" charset="0"/>
                <a:ea typeface="Verdana" panose="020B0604030504040204" pitchFamily="34" charset="0"/>
                <a:cs typeface="Times New Roman" panose="02020603050405020304" pitchFamily="18" charset="0"/>
              </a:rPr>
              <a:t>У.Джеймса</a:t>
            </a:r>
            <a:r>
              <a:rPr lang="ru-RU" dirty="0" smtClean="0">
                <a:latin typeface="Times New Roman" panose="02020603050405020304" pitchFamily="18" charset="0"/>
                <a:ea typeface="Verdana" panose="020B0604030504040204" pitchFamily="34" charset="0"/>
                <a:cs typeface="Times New Roman" panose="02020603050405020304" pitchFamily="18" charset="0"/>
              </a:rPr>
              <a:t>, который интерпретировал психологию как науку о сознании, структуру которого по его мнению составляли ощущение, желания, эмоции, познавательные процессы, суждения, решения, и т.д. Дальнейшее развитие категории психических состояний в психологии связано с именами отечественных психологов. Одна из первых и наиболее значительных работ, позволившая дать определение и</a:t>
            </a:r>
          </a:p>
          <a:p>
            <a:pPr algn="just"/>
            <a:r>
              <a:rPr lang="ru-RU" dirty="0" smtClean="0">
                <a:latin typeface="Times New Roman" panose="02020603050405020304" pitchFamily="18" charset="0"/>
                <a:ea typeface="Verdana" panose="020B0604030504040204" pitchFamily="34" charset="0"/>
                <a:cs typeface="Times New Roman" panose="02020603050405020304" pitchFamily="18" charset="0"/>
              </a:rPr>
              <a:t>классифицировать психические состояния принадлежит Н. Д. </a:t>
            </a:r>
            <a:r>
              <a:rPr lang="ru-RU" dirty="0" err="1" smtClean="0">
                <a:latin typeface="Times New Roman" panose="02020603050405020304" pitchFamily="18" charset="0"/>
                <a:ea typeface="Verdana" panose="020B0604030504040204" pitchFamily="34" charset="0"/>
                <a:cs typeface="Times New Roman" panose="02020603050405020304" pitchFamily="18" charset="0"/>
              </a:rPr>
              <a:t>Левитову</a:t>
            </a:r>
            <a:r>
              <a:rPr lang="ru-RU" dirty="0" smtClean="0">
                <a:latin typeface="Times New Roman" panose="02020603050405020304" pitchFamily="18" charset="0"/>
                <a:ea typeface="Verdana" panose="020B0604030504040204" pitchFamily="34" charset="0"/>
                <a:cs typeface="Times New Roman" panose="02020603050405020304" pitchFamily="18" charset="0"/>
              </a:rPr>
              <a:t> (1964). По его мнению, «…психическое состояние — это целостная характеристика психической деятельности за определенный период времени, показывающая своеобразие протекания психических процессов в зависимости от отражаемых предметов и явлений действительности, предшествующего состояния и психических свойств личности». Осознавая не универсальность своей концепции, Н. Д. Левитов предпринял попытку классифицировать психические состояния. Он предложил классифицировать их в зависимости от характеристик:</a:t>
            </a:r>
          </a:p>
          <a:p>
            <a:pPr algn="just"/>
            <a:r>
              <a:rPr lang="ru-RU" dirty="0" smtClean="0">
                <a:latin typeface="Times New Roman" panose="02020603050405020304" pitchFamily="18" charset="0"/>
                <a:ea typeface="Verdana" panose="020B0604030504040204" pitchFamily="34" charset="0"/>
                <a:cs typeface="Times New Roman" panose="02020603050405020304" pitchFamily="18" charset="0"/>
              </a:rPr>
              <a:t> </a:t>
            </a:r>
            <a:r>
              <a:rPr lang="ru-RU" i="1" dirty="0" smtClean="0">
                <a:latin typeface="Times New Roman" panose="02020603050405020304" pitchFamily="18" charset="0"/>
                <a:ea typeface="Verdana" panose="020B0604030504040204" pitchFamily="34" charset="0"/>
                <a:cs typeface="Times New Roman" panose="02020603050405020304" pitchFamily="18" charset="0"/>
              </a:rPr>
              <a:t>состояния личностные (индивидуальные свойства человека) и ситуативные</a:t>
            </a:r>
          </a:p>
          <a:p>
            <a:pPr algn="just"/>
            <a:r>
              <a:rPr lang="ru-RU" i="1" dirty="0" smtClean="0">
                <a:latin typeface="Times New Roman" panose="02020603050405020304" pitchFamily="18" charset="0"/>
                <a:ea typeface="Verdana" panose="020B0604030504040204" pitchFamily="34" charset="0"/>
                <a:cs typeface="Times New Roman" panose="02020603050405020304" pitchFamily="18" charset="0"/>
              </a:rPr>
              <a:t>(ситуации, вызывающие у человека нехарактерные для него реакции);</a:t>
            </a:r>
          </a:p>
          <a:p>
            <a:pPr algn="just"/>
            <a:r>
              <a:rPr lang="ru-RU" i="1" dirty="0" smtClean="0">
                <a:latin typeface="Times New Roman" panose="02020603050405020304" pitchFamily="18" charset="0"/>
                <a:ea typeface="Verdana" panose="020B0604030504040204" pitchFamily="34" charset="0"/>
                <a:cs typeface="Times New Roman" panose="02020603050405020304" pitchFamily="18" charset="0"/>
              </a:rPr>
              <a:t> состояния более глубокие и более поверхностные, в зависимости от силы их</a:t>
            </a:r>
          </a:p>
          <a:p>
            <a:pPr algn="just"/>
            <a:r>
              <a:rPr lang="ru-RU" i="1" dirty="0" smtClean="0">
                <a:latin typeface="Times New Roman" panose="02020603050405020304" pitchFamily="18" charset="0"/>
                <a:ea typeface="Verdana" panose="020B0604030504040204" pitchFamily="34" charset="0"/>
                <a:cs typeface="Times New Roman" panose="02020603050405020304" pitchFamily="18" charset="0"/>
              </a:rPr>
              <a:t>влияния на переживания и поведение человека;</a:t>
            </a:r>
          </a:p>
          <a:p>
            <a:pPr algn="just"/>
            <a:r>
              <a:rPr lang="ru-RU" i="1" dirty="0" smtClean="0">
                <a:latin typeface="Times New Roman" panose="02020603050405020304" pitchFamily="18" charset="0"/>
                <a:ea typeface="Verdana" panose="020B0604030504040204" pitchFamily="34" charset="0"/>
                <a:cs typeface="Times New Roman" panose="02020603050405020304" pitchFamily="18" charset="0"/>
              </a:rPr>
              <a:t> состояния, положительно или отрицательно действующие на человека;</a:t>
            </a:r>
          </a:p>
          <a:p>
            <a:pPr algn="just"/>
            <a:r>
              <a:rPr lang="ru-RU" i="1" dirty="0" smtClean="0">
                <a:latin typeface="Times New Roman" panose="02020603050405020304" pitchFamily="18" charset="0"/>
                <a:ea typeface="Verdana" panose="020B0604030504040204" pitchFamily="34" charset="0"/>
                <a:cs typeface="Times New Roman" panose="02020603050405020304" pitchFamily="18" charset="0"/>
              </a:rPr>
              <a:t> состояния продолжительные и кратковременные;</a:t>
            </a:r>
          </a:p>
          <a:p>
            <a:pPr algn="just"/>
            <a:r>
              <a:rPr lang="ru-RU" i="1" dirty="0" smtClean="0">
                <a:latin typeface="Times New Roman" panose="02020603050405020304" pitchFamily="18" charset="0"/>
                <a:ea typeface="Verdana" panose="020B0604030504040204" pitchFamily="34" charset="0"/>
                <a:cs typeface="Times New Roman" panose="02020603050405020304" pitchFamily="18" charset="0"/>
              </a:rPr>
              <a:t> состояния более или менее осознанные.</a:t>
            </a:r>
            <a:endParaRPr lang="ru-RU" i="1" dirty="0">
              <a:latin typeface="Times New Roman" panose="02020603050405020304" pitchFamily="18"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693595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0" i="0" u="none" strike="noStrike" baseline="0" dirty="0" smtClean="0">
                <a:latin typeface="Times New Roman" panose="02020603050405020304" pitchFamily="18" charset="0"/>
                <a:cs typeface="Times New Roman" panose="02020603050405020304" pitchFamily="18" charset="0"/>
              </a:rPr>
              <a:t>В след за Н. Д. </a:t>
            </a:r>
            <a:r>
              <a:rPr lang="ru-RU" b="0" i="0" u="none" strike="noStrike" baseline="0" dirty="0" err="1" smtClean="0">
                <a:latin typeface="Times New Roman" panose="02020603050405020304" pitchFamily="18" charset="0"/>
                <a:cs typeface="Times New Roman" panose="02020603050405020304" pitchFamily="18" charset="0"/>
              </a:rPr>
              <a:t>Левитовым</a:t>
            </a:r>
            <a:r>
              <a:rPr lang="ru-RU" b="0" i="0" u="none" strike="noStrike" baseline="0" dirty="0" smtClean="0">
                <a:latin typeface="Times New Roman" panose="02020603050405020304" pitchFamily="18" charset="0"/>
                <a:cs typeface="Times New Roman" panose="02020603050405020304" pitchFamily="18" charset="0"/>
              </a:rPr>
              <a:t> исследованием проблемы психических состояний человека занимались Ю. Е. </a:t>
            </a:r>
            <a:r>
              <a:rPr lang="ru-RU" b="0" i="0" u="none" strike="noStrike" baseline="0" dirty="0" err="1" smtClean="0">
                <a:latin typeface="Times New Roman" panose="02020603050405020304" pitchFamily="18" charset="0"/>
                <a:cs typeface="Times New Roman" panose="02020603050405020304" pitchFamily="18" charset="0"/>
              </a:rPr>
              <a:t>Сосновикова</a:t>
            </a:r>
            <a:r>
              <a:rPr lang="ru-RU" b="0" i="0" u="none" strike="noStrike" baseline="0" dirty="0" smtClean="0">
                <a:latin typeface="Times New Roman" panose="02020603050405020304" pitchFamily="18" charset="0"/>
                <a:cs typeface="Times New Roman" panose="02020603050405020304" pitchFamily="18" charset="0"/>
              </a:rPr>
              <a:t>, И. И. </a:t>
            </a:r>
            <a:r>
              <a:rPr lang="ru-RU" b="0" i="0" u="none" strike="noStrike" baseline="0" dirty="0" err="1" smtClean="0">
                <a:latin typeface="Times New Roman" panose="02020603050405020304" pitchFamily="18" charset="0"/>
                <a:cs typeface="Times New Roman" panose="02020603050405020304" pitchFamily="18" charset="0"/>
              </a:rPr>
              <a:t>Чеснокова</a:t>
            </a:r>
            <a:r>
              <a:rPr lang="ru-RU" b="0" i="0" u="none" strike="noStrike" baseline="0" dirty="0" smtClean="0">
                <a:latin typeface="Times New Roman" panose="02020603050405020304" pitchFamily="18" charset="0"/>
                <a:cs typeface="Times New Roman" panose="02020603050405020304" pitchFamily="18" charset="0"/>
              </a:rPr>
              <a:t>, В. А. </a:t>
            </a:r>
            <a:r>
              <a:rPr lang="ru-RU" b="0" i="0" u="none" strike="noStrike" baseline="0" dirty="0" err="1" smtClean="0">
                <a:latin typeface="Times New Roman" panose="02020603050405020304" pitchFamily="18" charset="0"/>
                <a:cs typeface="Times New Roman" panose="02020603050405020304" pitchFamily="18" charset="0"/>
              </a:rPr>
              <a:t>Ганзен</a:t>
            </a:r>
            <a:r>
              <a:rPr lang="ru-RU" b="0" i="0" u="none" strike="noStrike" baseline="0" dirty="0" smtClean="0">
                <a:latin typeface="Times New Roman" panose="02020603050405020304" pitchFamily="18" charset="0"/>
                <a:cs typeface="Times New Roman" panose="02020603050405020304" pitchFamily="18" charset="0"/>
              </a:rPr>
              <a:t>, А. О. Прохоров, Л. В. Куликов, Е. П. Ильин и ряд других авторов. В рамках психологии спорта изучением психических состояний занимались </a:t>
            </a:r>
            <a:r>
              <a:rPr lang="ru-RU" b="0" i="0" u="none" strike="noStrike" baseline="0" dirty="0" err="1" smtClean="0">
                <a:latin typeface="Times New Roman" panose="02020603050405020304" pitchFamily="18" charset="0"/>
                <a:cs typeface="Times New Roman" panose="02020603050405020304" pitchFamily="18" charset="0"/>
              </a:rPr>
              <a:t>В.В.Васильев</a:t>
            </a:r>
            <a:r>
              <a:rPr lang="ru-RU" b="0" i="0" u="none" strike="noStrike" baseline="0" dirty="0" smtClean="0">
                <a:latin typeface="Times New Roman" panose="02020603050405020304" pitchFamily="18" charset="0"/>
                <a:cs typeface="Times New Roman" panose="02020603050405020304" pitchFamily="18" charset="0"/>
              </a:rPr>
              <a:t>, </a:t>
            </a:r>
            <a:r>
              <a:rPr lang="ru-RU" b="0" i="0" u="none" strike="noStrike" baseline="0" dirty="0" err="1" smtClean="0">
                <a:latin typeface="Times New Roman" panose="02020603050405020304" pitchFamily="18" charset="0"/>
                <a:cs typeface="Times New Roman" panose="02020603050405020304" pitchFamily="18" charset="0"/>
              </a:rPr>
              <a:t>А.С.Егоров</a:t>
            </a:r>
            <a:r>
              <a:rPr lang="ru-RU" b="0" i="0" u="none" strike="noStrike" baseline="0" dirty="0" smtClean="0">
                <a:latin typeface="Times New Roman" panose="02020603050405020304" pitchFamily="18" charset="0"/>
                <a:cs typeface="Times New Roman" panose="02020603050405020304" pitchFamily="18" charset="0"/>
              </a:rPr>
              <a:t>, А.Н. Крестовников, Я.Б. </a:t>
            </a:r>
            <a:r>
              <a:rPr lang="ru-RU" b="0" i="0" u="none" strike="noStrike" baseline="0" dirty="0" err="1" smtClean="0">
                <a:latin typeface="Times New Roman" panose="02020603050405020304" pitchFamily="18" charset="0"/>
                <a:cs typeface="Times New Roman" panose="02020603050405020304" pitchFamily="18" charset="0"/>
              </a:rPr>
              <a:t>Лехтман</a:t>
            </a:r>
            <a:r>
              <a:rPr lang="ru-RU" b="0" i="0" u="none" strike="noStrike" baseline="0" dirty="0" smtClean="0">
                <a:latin typeface="Times New Roman" panose="02020603050405020304" pitchFamily="18" charset="0"/>
                <a:cs typeface="Times New Roman" panose="02020603050405020304" pitchFamily="18" charset="0"/>
              </a:rPr>
              <a:t>, А.Ц. Пуни, </a:t>
            </a:r>
            <a:r>
              <a:rPr lang="ru-RU" b="0" i="0" u="none" strike="noStrike" baseline="0" dirty="0" err="1" smtClean="0">
                <a:latin typeface="Times New Roman" panose="02020603050405020304" pitchFamily="18" charset="0"/>
                <a:cs typeface="Times New Roman" panose="02020603050405020304" pitchFamily="18" charset="0"/>
              </a:rPr>
              <a:t>К.М.Смирнов</a:t>
            </a:r>
            <a:r>
              <a:rPr lang="ru-RU" b="0" i="0" u="none" strike="noStrike" baseline="0" dirty="0" smtClean="0">
                <a:latin typeface="Times New Roman" panose="02020603050405020304" pitchFamily="18" charset="0"/>
                <a:cs typeface="Times New Roman" panose="02020603050405020304" pitchFamily="18" charset="0"/>
              </a:rPr>
              <a:t>, </a:t>
            </a:r>
            <a:r>
              <a:rPr lang="ru-RU" b="0" i="0" u="none" strike="noStrike" baseline="0" dirty="0" err="1" smtClean="0">
                <a:latin typeface="Times New Roman" panose="02020603050405020304" pitchFamily="18" charset="0"/>
                <a:cs typeface="Times New Roman" panose="02020603050405020304" pitchFamily="18" charset="0"/>
              </a:rPr>
              <a:t>В.Ф.Спиридонов</a:t>
            </a:r>
            <a:r>
              <a:rPr lang="ru-RU" b="0" i="0" u="none" strike="noStrike" baseline="0" dirty="0" smtClean="0">
                <a:latin typeface="Times New Roman" panose="02020603050405020304" pitchFamily="18" charset="0"/>
                <a:cs typeface="Times New Roman" panose="02020603050405020304" pitchFamily="18" charset="0"/>
              </a:rPr>
              <a:t>, О.А. Черникова и др. Однако справедливости ради следует отметить, что эти работы так и не смогли решить данную научную проблему как на общем теоретическом, так и на практическом уровне. Главная причина этого, на наш взгляд, заключается в том, что одни исследователи рассматривают состояния с позиций физиологии, другие – психологии, а третьи и с точки зрения и физиологии и психологии одновременно. Это привело к тому, что в психологической литературе для раскрытия темы состояний часто используется термин «функциональное состояние». На наш взгляд, понятия «психические состояния» и «функциональные состояния» не являются идентичными, хотя и то и другое понятие определяют функциональную активность человека. «Психическое состояние… базируется на функциональном состоянии мозга. При этом если </a:t>
            </a:r>
            <a:r>
              <a:rPr lang="ru-RU" b="1" i="0" u="none" strike="noStrike" baseline="0" dirty="0" smtClean="0">
                <a:latin typeface="Times New Roman" panose="02020603050405020304" pitchFamily="18" charset="0"/>
                <a:cs typeface="Times New Roman" panose="02020603050405020304" pitchFamily="18" charset="0"/>
              </a:rPr>
              <a:t>психическое состояние есть целостная интегральная характеристика деятельности всех ее элементов, участвующих в данном психическом акте</a:t>
            </a:r>
            <a:r>
              <a:rPr lang="ru-RU" b="0" i="0" u="none" strike="noStrike" baseline="0" dirty="0" smtClean="0">
                <a:latin typeface="Times New Roman" panose="02020603050405020304" pitchFamily="18" charset="0"/>
                <a:cs typeface="Times New Roman" panose="02020603050405020304" pitchFamily="18" charset="0"/>
              </a:rPr>
              <a:t>, то </a:t>
            </a:r>
            <a:r>
              <a:rPr lang="ru-RU" b="1" i="0" u="none" strike="noStrike" baseline="0" dirty="0" smtClean="0">
                <a:latin typeface="Times New Roman" panose="02020603050405020304" pitchFamily="18" charset="0"/>
                <a:cs typeface="Times New Roman" panose="02020603050405020304" pitchFamily="18" charset="0"/>
              </a:rPr>
              <a:t>функциональное состояние характеризует процессы регуляции в физиологических системах, обеспечивающих психическую деятельность»</a:t>
            </a:r>
            <a:r>
              <a:rPr lang="ru-RU" b="0" i="0" u="none" strike="noStrike" baseline="0" dirty="0" smtClean="0">
                <a:latin typeface="Times New Roman" panose="02020603050405020304" pitchFamily="18" charset="0"/>
                <a:cs typeface="Times New Roman" panose="02020603050405020304" pitchFamily="18" charset="0"/>
              </a:rPr>
              <a:t>.</a:t>
            </a:r>
            <a:r>
              <a:rPr lang="ru-RU" sz="800" b="0" i="0" u="none" strike="noStrike" baseline="0" dirty="0" smtClean="0">
                <a:latin typeface="Times New Roman" panose="02020603050405020304" pitchFamily="18" charset="0"/>
                <a:cs typeface="Times New Roman" panose="02020603050405020304" pitchFamily="18" charset="0"/>
              </a:rPr>
              <a:t>3 </a:t>
            </a:r>
            <a:r>
              <a:rPr lang="ru-RU" b="0" i="0" u="none" strike="noStrike" baseline="0" dirty="0" smtClean="0">
                <a:latin typeface="Times New Roman" panose="02020603050405020304" pitchFamily="18" charset="0"/>
                <a:cs typeface="Times New Roman" panose="02020603050405020304" pitchFamily="18" charset="0"/>
              </a:rPr>
              <a:t>Учитывая это, Е. П. Ильин предложил вместо функциональных или психических состояний использовать понятие «психофизиологическое состояние», что, на наш взгляд, справедливо, однако в научной литературе мы больше встречает термины «психические состояния» и «функциональные состояния». Основными свойствами, характеризующими психические (психофизиологические) состояния являются: целостность, подвижность (изменчивость); относительная устойчивость; взаимосвязь с психическими процессами и свойствами личности; многообразие; полярность. Психические состояния, с определенной долей условности, можно классифицировать следующим образом: личностные и ситуативные; интеллектуальные, волевые, эмоциональные; глубокие  или поверхностные; кратковременные, длительные; положительные, отрицательные,</a:t>
            </a:r>
            <a:r>
              <a:rPr lang="ru-RU" b="0" i="0" u="none" strike="noStrike" dirty="0" smtClean="0">
                <a:latin typeface="Times New Roman" panose="02020603050405020304" pitchFamily="18" charset="0"/>
                <a:cs typeface="Times New Roman" panose="02020603050405020304" pitchFamily="18" charset="0"/>
              </a:rPr>
              <a:t> стенические, астенические; осознаваемые и неосознаваемые.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4613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своей повседневной жизни и профессиональной деятельности человек чаще всего может находиться в состояниях, которые именуются положительными и отрицательными. Типично положительные психические состояния характеризуют состояния в повседневной жизни (радость, счастье, любовь и др.), а также состояния в определенной деятельности человека (например, профессиональная деятельность взрослого человека). Позитивные состояния в повседневной жизни имеют положительную окраску. В учебной или профессиональной деятельности таковыми состояниями являются</a:t>
            </a:r>
          </a:p>
          <a:p>
            <a:pPr algn="just"/>
            <a:r>
              <a:rPr lang="ru-RU" dirty="0" smtClean="0">
                <a:latin typeface="Times New Roman" panose="02020603050405020304" pitchFamily="18" charset="0"/>
                <a:cs typeface="Times New Roman" panose="02020603050405020304" pitchFamily="18" charset="0"/>
              </a:rPr>
              <a:t>интерес, вдохновение, решительность и др. Интерес обусловливает мотивацию деятельности. Состояние вдохновения представляет собой сложный синтез интеллектуальных и эмоциональных компонентов, который усиливает  </a:t>
            </a:r>
            <a:r>
              <a:rPr lang="ru-RU" dirty="0" err="1" smtClean="0">
                <a:latin typeface="Times New Roman" panose="02020603050405020304" pitchFamily="18" charset="0"/>
                <a:cs typeface="Times New Roman" panose="02020603050405020304" pitchFamily="18" charset="0"/>
              </a:rPr>
              <a:t>онцентрацию</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индивида на предмете деятельности. Состояние решительности располагает к принятию решения и его реализации.</a:t>
            </a:r>
          </a:p>
          <a:p>
            <a:pPr algn="just"/>
            <a:r>
              <a:rPr lang="ru-RU" dirty="0" smtClean="0">
                <a:latin typeface="Times New Roman" panose="02020603050405020304" pitchFamily="18" charset="0"/>
                <a:cs typeface="Times New Roman" panose="02020603050405020304" pitchFamily="18" charset="0"/>
              </a:rPr>
              <a:t>Типично отрицательными психическими состояниями являются состояния горя, ненависти, нерешительности, а кроме того, и особые формы состояний (стресс, фрустрация, состояние напряженности). Стресс - это реакция человека на любое</a:t>
            </a:r>
          </a:p>
          <a:p>
            <a:pPr algn="just"/>
            <a:r>
              <a:rPr lang="ru-RU" dirty="0" smtClean="0">
                <a:latin typeface="Times New Roman" panose="02020603050405020304" pitchFamily="18" charset="0"/>
                <a:cs typeface="Times New Roman" panose="02020603050405020304" pitchFamily="18" charset="0"/>
              </a:rPr>
              <a:t>экстремальное негативное воздействие. Однако, справедливости ради отметим, что стрессы бывают не только отрицательными, но и положительными. Состояние, вызванное сильным положительным воздействием, по своим проявлениям, идентично с отрицательным стрессом. Состояние фрустрации возникает как эмоциональный ответ на</a:t>
            </a:r>
          </a:p>
          <a:p>
            <a:pPr algn="just"/>
            <a:r>
              <a:rPr lang="ru-RU" dirty="0" smtClean="0">
                <a:latin typeface="Times New Roman" panose="02020603050405020304" pitchFamily="18" charset="0"/>
                <a:cs typeface="Times New Roman" panose="02020603050405020304" pitchFamily="18" charset="0"/>
              </a:rPr>
              <a:t>невозможность удовлетворения потребностей индивида. Состояние психической напряженности возникает как реакция на некую сложную ситуацию, которая может быть вызвана как отдельным, так и совокупностью психотравмирующих факторов. Кроме того, в психологии принято выделять так называемые специфические состояния психики человека. К ним относятся бодрствование, сон, медитация, гипноз, боль, анальгезия, эйфория, дисфория. Бодрствование предполагает активное взаимодействием индивида с внешним миром. Сон – это измененное состояние сознания, которое характеризуется снижением уровня мозговой активности и реакции на окружающий мир. Медитация - это особое состояние сознания, при котором происходит торможение деятельности мозга через сосредоточение на каком-либо объекте или мысли. Гипнотическое состояние возникает вследствие направленного воздействия на человека. Боль есть не что иное, как физическое или психическое состояние, возникающее в ответ на сверхсильное воздействие на организм при угрозе его целостности. Состояние, при котором происходит снижение или полное отсутствие чувствительности к боли, которое возникает в случае применения внушения, самовнушения, применения гипноза, называется анальгезией.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3247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Психическое состояние человека, характеризующееся повышенным радостным, беспечным, не соответствующим</a:t>
            </a:r>
          </a:p>
          <a:p>
            <a:pPr algn="just"/>
            <a:r>
              <a:rPr lang="ru-RU" dirty="0" smtClean="0">
                <a:latin typeface="Times New Roman" panose="02020603050405020304" pitchFamily="18" charset="0"/>
                <a:cs typeface="Times New Roman" panose="02020603050405020304" pitchFamily="18" charset="0"/>
              </a:rPr>
              <a:t>объективным обстоятельствам состоянием, является эйфория. Состояние, которое проявляется в пониженном настроении на фоне раздражительности, озлобленности, повышенной чувствительности к поведению окружающих, в склонности к агрессии, называется дисфорией. Обязательными составляющими психического состояния являются уровень активации нервной системы и сопровождающее его состояние психического напряжения и напряженности. Каждому человеку присущ свой индивидуальный уровень активации, который обеспечивает оптимальные условия для осуществления деятельности. Психические состояния, возникающие в процессе деятельности, зачастую вызывают состояния психического напряжения и напряженности. П. Б. </a:t>
            </a:r>
            <a:r>
              <a:rPr lang="ru-RU" dirty="0" err="1" smtClean="0">
                <a:latin typeface="Times New Roman" panose="02020603050405020304" pitchFamily="18" charset="0"/>
                <a:cs typeface="Times New Roman" panose="02020603050405020304" pitchFamily="18" charset="0"/>
              </a:rPr>
              <a:t>Зильберман</a:t>
            </a:r>
            <a:r>
              <a:rPr lang="ru-RU" dirty="0" smtClean="0">
                <a:latin typeface="Times New Roman" panose="02020603050405020304" pitchFamily="18" charset="0"/>
                <a:cs typeface="Times New Roman" panose="02020603050405020304" pitchFamily="18" charset="0"/>
              </a:rPr>
              <a:t> считает, что состояние </a:t>
            </a:r>
            <a:r>
              <a:rPr lang="ru-RU" dirty="0" err="1" smtClean="0">
                <a:latin typeface="Times New Roman" panose="02020603050405020304" pitchFamily="18" charset="0"/>
                <a:cs typeface="Times New Roman" panose="02020603050405020304" pitchFamily="18" charset="0"/>
              </a:rPr>
              <a:t>напряжѐнности</a:t>
            </a:r>
            <a:r>
              <a:rPr lang="ru-RU" dirty="0" smtClean="0">
                <a:latin typeface="Times New Roman" panose="02020603050405020304" pitchFamily="18" charset="0"/>
                <a:cs typeface="Times New Roman" panose="02020603050405020304" pitchFamily="18" charset="0"/>
              </a:rPr>
              <a:t> «…должно рассматриваться как помеха и ни в коем случае не может смешиваться с состоянием напряжения, неизбежно сопутствующим любой сложной деятельности, тем более такой, которая выполняется на уровне, близком к пределу данного </a:t>
            </a:r>
            <a:r>
              <a:rPr lang="ru-RU" dirty="0" err="1" smtClean="0">
                <a:latin typeface="Times New Roman" panose="02020603050405020304" pitchFamily="18" charset="0"/>
                <a:cs typeface="Times New Roman" panose="02020603050405020304" pitchFamily="18" charset="0"/>
              </a:rPr>
              <a:t>индивидуума».Следовательно</a:t>
            </a:r>
            <a:r>
              <a:rPr lang="ru-RU" dirty="0" smtClean="0">
                <a:latin typeface="Times New Roman" panose="02020603050405020304" pitchFamily="18" charset="0"/>
                <a:cs typeface="Times New Roman" panose="02020603050405020304" pitchFamily="18" charset="0"/>
              </a:rPr>
              <a:t>, термин " напряжение " используется для обозначения деятельного состояния организма. В зависимости от интенсивности Т. А. Немчин выделяет слабое, умеренное (соответствующее «напряжению») и чрезмерное (соответствующее «</a:t>
            </a:r>
            <a:r>
              <a:rPr lang="ru-RU" dirty="0" err="1" smtClean="0">
                <a:latin typeface="Times New Roman" panose="02020603050405020304" pitchFamily="18" charset="0"/>
                <a:cs typeface="Times New Roman" panose="02020603050405020304" pitchFamily="18" charset="0"/>
              </a:rPr>
              <a:t>напряжѐнности</a:t>
            </a:r>
            <a:r>
              <a:rPr lang="ru-RU" dirty="0" smtClean="0">
                <a:latin typeface="Times New Roman" panose="02020603050405020304" pitchFamily="18" charset="0"/>
                <a:cs typeface="Times New Roman" panose="02020603050405020304" pitchFamily="18" charset="0"/>
              </a:rPr>
              <a:t>») состояние </a:t>
            </a:r>
            <a:r>
              <a:rPr lang="ru-RU" dirty="0" err="1" smtClean="0">
                <a:latin typeface="Times New Roman" panose="02020603050405020304" pitchFamily="18" charset="0"/>
                <a:cs typeface="Times New Roman" panose="02020603050405020304" pitchFamily="18" charset="0"/>
              </a:rPr>
              <a:t>нервнопсихического</a:t>
            </a:r>
            <a:r>
              <a:rPr lang="ru-RU" dirty="0" smtClean="0">
                <a:latin typeface="Times New Roman" panose="02020603050405020304" pitchFamily="18" charset="0"/>
                <a:cs typeface="Times New Roman" panose="02020603050405020304" pitchFamily="18" charset="0"/>
              </a:rPr>
              <a:t> напряжения. В первом случае степень испытываемого состояния может быть названа напряжением весьма условно, так как проявления напряжения или вообще не наблюдается, или являются незначительными. Во втором случае умеренного напряжения наблюдаются отдельные неприятные ощущения со стороны соматических органов и систем. Они компенсируются общим положительным эмоциональным фоном, желанием справиться с трудностями и достичь желаемого результата. Умеренную степень нервно-психического напряжения, изменение в динамических характеристиках нервной системы, Т. А. Немчин квалифицирует как повышение уровня </a:t>
            </a:r>
            <a:r>
              <a:rPr lang="ru-RU" dirty="0" err="1" smtClean="0">
                <a:latin typeface="Times New Roman" panose="02020603050405020304" pitchFamily="18" charset="0"/>
                <a:cs typeface="Times New Roman" panose="02020603050405020304" pitchFamily="18" charset="0"/>
              </a:rPr>
              <a:t>еѐ</a:t>
            </a:r>
            <a:r>
              <a:rPr lang="ru-RU" dirty="0" smtClean="0">
                <a:latin typeface="Times New Roman" panose="02020603050405020304" pitchFamily="18" charset="0"/>
                <a:cs typeface="Times New Roman" panose="02020603050405020304" pitchFamily="18" charset="0"/>
              </a:rPr>
              <a:t> активности. Для третьего уровня нервно-психического напряжения характерным является нарушение психической деятельности, значительные отклонения в психомоторике, в нейродинамических характеристиках, а также четко выраженное ощущение физического и психического дискомфорта.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9315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Отличным от предыдущих, является подход В. Л. </a:t>
            </a:r>
            <a:r>
              <a:rPr lang="ru-RU" dirty="0" err="1" smtClean="0">
                <a:latin typeface="Times New Roman" panose="02020603050405020304" pitchFamily="18" charset="0"/>
                <a:cs typeface="Times New Roman" panose="02020603050405020304" pitchFamily="18" charset="0"/>
              </a:rPr>
              <a:t>Марищука</a:t>
            </a:r>
            <a:r>
              <a:rPr lang="ru-RU" dirty="0" smtClean="0">
                <a:latin typeface="Times New Roman" panose="02020603050405020304" pitchFamily="18" charset="0"/>
                <a:cs typeface="Times New Roman" panose="02020603050405020304" pitchFamily="18" charset="0"/>
              </a:rPr>
              <a:t> и его соавторов, который классифицирует </a:t>
            </a:r>
            <a:r>
              <a:rPr lang="ru-RU" dirty="0" err="1" smtClean="0">
                <a:latin typeface="Times New Roman" panose="02020603050405020304" pitchFamily="18" charset="0"/>
                <a:cs typeface="Times New Roman" panose="02020603050405020304" pitchFamily="18" charset="0"/>
              </a:rPr>
              <a:t>напряжѐнность</a:t>
            </a:r>
            <a:r>
              <a:rPr lang="ru-RU" dirty="0" smtClean="0">
                <a:latin typeface="Times New Roman" panose="02020603050405020304" pitchFamily="18" charset="0"/>
                <a:cs typeface="Times New Roman" panose="02020603050405020304" pitchFamily="18" charset="0"/>
              </a:rPr>
              <a:t> по двум признакам:  по характеру нарушений в деятельности (тормозная, импульсивная и </a:t>
            </a:r>
            <a:r>
              <a:rPr lang="ru-RU" dirty="0" err="1" smtClean="0">
                <a:latin typeface="Times New Roman" panose="02020603050405020304" pitchFamily="18" charset="0"/>
                <a:cs typeface="Times New Roman" panose="02020603050405020304" pitchFamily="18" charset="0"/>
              </a:rPr>
              <a:t>генерализованная</a:t>
            </a:r>
            <a:r>
              <a:rPr lang="ru-RU" dirty="0" smtClean="0">
                <a:latin typeface="Times New Roman" panose="02020603050405020304" pitchFamily="18" charset="0"/>
                <a:cs typeface="Times New Roman" panose="02020603050405020304" pitchFamily="18" charset="0"/>
              </a:rPr>
              <a:t>);  по силе, стойкости этих нарушений. Исследованиями В. Л. </a:t>
            </a:r>
            <a:r>
              <a:rPr lang="ru-RU" dirty="0" err="1" smtClean="0">
                <a:latin typeface="Times New Roman" panose="02020603050405020304" pitchFamily="18" charset="0"/>
                <a:cs typeface="Times New Roman" panose="02020603050405020304" pitchFamily="18" charset="0"/>
              </a:rPr>
              <a:t>Марищука</a:t>
            </a:r>
            <a:r>
              <a:rPr lang="ru-RU" dirty="0" smtClean="0">
                <a:latin typeface="Times New Roman" panose="02020603050405020304" pitchFamily="18" charset="0"/>
                <a:cs typeface="Times New Roman" panose="02020603050405020304" pitchFamily="18" charset="0"/>
              </a:rPr>
              <a:t> и его коллег показано, что «…тормозная форма характеризуется замедленным выполнением интеллектуальных операций, особенно страдает переключение внимания, затрудняется формирование новых навыков и переделка старых, ухудшается способность выполнять привычные действия в новых условиях. Импульсивная форма </a:t>
            </a:r>
            <a:r>
              <a:rPr lang="ru-RU" dirty="0" err="1" smtClean="0">
                <a:latin typeface="Times New Roman" panose="02020603050405020304" pitchFamily="18" charset="0"/>
                <a:cs typeface="Times New Roman" panose="02020603050405020304" pitchFamily="18" charset="0"/>
              </a:rPr>
              <a:t>напряжѐнности</a:t>
            </a:r>
            <a:r>
              <a:rPr lang="ru-RU" dirty="0" smtClean="0">
                <a:latin typeface="Times New Roman" panose="02020603050405020304" pitchFamily="18" charset="0"/>
                <a:cs typeface="Times New Roman" panose="02020603050405020304" pitchFamily="18" charset="0"/>
              </a:rPr>
              <a:t> выражается преимущественно в увеличении количества ошибочных действий при сохранении или даже увеличении темпа работы. В этом случае характерными являются склонность к малоосмысленным, импульсивным действиям, ошибки в дифференцировке поступающих сигналов, забывание инструкций (даже самых простейших), неоправданная спешка, суетливость и др. Такие проявления особенно характерны для лиц с недостаточно сформированными профессиональными навыками. </a:t>
            </a:r>
            <a:r>
              <a:rPr lang="ru-RU" dirty="0" err="1" smtClean="0">
                <a:latin typeface="Times New Roman" panose="02020603050405020304" pitchFamily="18" charset="0"/>
                <a:cs typeface="Times New Roman" panose="02020603050405020304" pitchFamily="18" charset="0"/>
              </a:rPr>
              <a:t>Генерализованная</a:t>
            </a:r>
            <a:r>
              <a:rPr lang="ru-RU" dirty="0" smtClean="0">
                <a:latin typeface="Times New Roman" panose="02020603050405020304" pitchFamily="18" charset="0"/>
                <a:cs typeface="Times New Roman" panose="02020603050405020304" pitchFamily="18" charset="0"/>
              </a:rPr>
              <a:t> форма </a:t>
            </a:r>
            <a:r>
              <a:rPr lang="ru-RU" dirty="0" err="1" smtClean="0">
                <a:latin typeface="Times New Roman" panose="02020603050405020304" pitchFamily="18" charset="0"/>
                <a:cs typeface="Times New Roman" panose="02020603050405020304" pitchFamily="18" charset="0"/>
              </a:rPr>
              <a:t>напряжѐнности</a:t>
            </a:r>
            <a:r>
              <a:rPr lang="ru-RU" dirty="0" smtClean="0">
                <a:latin typeface="Times New Roman" panose="02020603050405020304" pitchFamily="18" charset="0"/>
                <a:cs typeface="Times New Roman" panose="02020603050405020304" pitchFamily="18" charset="0"/>
              </a:rPr>
              <a:t> характеризуется сильным возбуждением, резким ухудшением исполнения, двигательной</a:t>
            </a:r>
          </a:p>
          <a:p>
            <a:pPr algn="just"/>
            <a:r>
              <a:rPr lang="ru-RU" dirty="0" err="1" smtClean="0">
                <a:latin typeface="Times New Roman" panose="02020603050405020304" pitchFamily="18" charset="0"/>
                <a:cs typeface="Times New Roman" panose="02020603050405020304" pitchFamily="18" charset="0"/>
              </a:rPr>
              <a:t>дискоординацией</a:t>
            </a:r>
            <a:r>
              <a:rPr lang="ru-RU" dirty="0" smtClean="0">
                <a:latin typeface="Times New Roman" panose="02020603050405020304" pitchFamily="18" charset="0"/>
                <a:cs typeface="Times New Roman" panose="02020603050405020304" pitchFamily="18" charset="0"/>
              </a:rPr>
              <a:t>, одновременным снижением темпа работы и нарастанием ошибок, что, в конечном счете, приводит к полному срыву деятельности. Лица, склонные к такой форме </a:t>
            </a:r>
            <a:r>
              <a:rPr lang="ru-RU" dirty="0" err="1" smtClean="0">
                <a:latin typeface="Times New Roman" panose="02020603050405020304" pitchFamily="18" charset="0"/>
                <a:cs typeface="Times New Roman" panose="02020603050405020304" pitchFamily="18" charset="0"/>
              </a:rPr>
              <a:t>напряжѐнности</a:t>
            </a:r>
            <a:r>
              <a:rPr lang="ru-RU" dirty="0" smtClean="0">
                <a:latin typeface="Times New Roman" panose="02020603050405020304" pitchFamily="18" charset="0"/>
                <a:cs typeface="Times New Roman" panose="02020603050405020304" pitchFamily="18" charset="0"/>
              </a:rPr>
              <a:t>, нередко испытывают чувства безразличия, </a:t>
            </a:r>
            <a:r>
              <a:rPr lang="ru-RU" dirty="0" err="1" smtClean="0">
                <a:latin typeface="Times New Roman" panose="02020603050405020304" pitchFamily="18" charset="0"/>
                <a:cs typeface="Times New Roman" panose="02020603050405020304" pitchFamily="18" charset="0"/>
              </a:rPr>
              <a:t>обречѐнности</a:t>
            </a:r>
            <a:r>
              <a:rPr lang="ru-RU" dirty="0" smtClean="0">
                <a:latin typeface="Times New Roman" panose="02020603050405020304" pitchFamily="18" charset="0"/>
                <a:cs typeface="Times New Roman" panose="02020603050405020304" pitchFamily="18" charset="0"/>
              </a:rPr>
              <a:t> и депрессии». Таким образом, умеренная степень нервно-психического напряжения обеспечивает повышение эффективности психической деятельности индивида. В. Г. </a:t>
            </a:r>
            <a:r>
              <a:rPr lang="ru-RU" dirty="0" err="1" smtClean="0">
                <a:latin typeface="Times New Roman" panose="02020603050405020304" pitchFamily="18" charset="0"/>
                <a:cs typeface="Times New Roman" panose="02020603050405020304" pitchFamily="18" charset="0"/>
              </a:rPr>
              <a:t>Сивицкий</a:t>
            </a:r>
            <a:r>
              <a:rPr lang="ru-RU" dirty="0" smtClean="0">
                <a:latin typeface="Times New Roman" panose="02020603050405020304" pitchFamily="18" charset="0"/>
                <a:cs typeface="Times New Roman" panose="02020603050405020304" pitchFamily="18" charset="0"/>
              </a:rPr>
              <a:t> рассматривая психическое состояние спортсмена как динамическую характеристику психики, выделяет показатель - уровень психической активности (УПА),</a:t>
            </a:r>
          </a:p>
          <a:p>
            <a:pPr algn="just"/>
            <a:r>
              <a:rPr lang="ru-RU" dirty="0" smtClean="0">
                <a:latin typeface="Times New Roman" panose="02020603050405020304" pitchFamily="18" charset="0"/>
                <a:cs typeface="Times New Roman" panose="02020603050405020304" pitchFamily="18" charset="0"/>
              </a:rPr>
              <a:t>который определяет суть понятия «текущее состояние». Характеризуя уровни психической активности, он выделяет следующие зоны: </a:t>
            </a:r>
            <a:r>
              <a:rPr lang="ru-RU" b="1" dirty="0" smtClean="0">
                <a:latin typeface="Times New Roman" panose="02020603050405020304" pitchFamily="18" charset="0"/>
                <a:cs typeface="Times New Roman" panose="02020603050405020304" pitchFamily="18" charset="0"/>
              </a:rPr>
              <a:t>бессознательная, предсознательная, сознательная и </a:t>
            </a:r>
            <a:r>
              <a:rPr lang="ru-RU" b="1" dirty="0" err="1" smtClean="0">
                <a:latin typeface="Times New Roman" panose="02020603050405020304" pitchFamily="18" charset="0"/>
                <a:cs typeface="Times New Roman" panose="02020603050405020304" pitchFamily="18" charset="0"/>
              </a:rPr>
              <a:t>надсознательная</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Одним из структурных элементов тренировочного процесса в спорте является микроцикл (5–7 дней), В. Г. </a:t>
            </a:r>
            <a:r>
              <a:rPr lang="ru-RU" dirty="0" err="1" smtClean="0">
                <a:latin typeface="Times New Roman" panose="02020603050405020304" pitchFamily="18" charset="0"/>
                <a:cs typeface="Times New Roman" panose="02020603050405020304" pitchFamily="18" charset="0"/>
              </a:rPr>
              <a:t>Сивицкий</a:t>
            </a:r>
            <a:r>
              <a:rPr lang="ru-RU" dirty="0" smtClean="0">
                <a:latin typeface="Times New Roman" panose="02020603050405020304" pitchFamily="18" charset="0"/>
                <a:cs typeface="Times New Roman" panose="02020603050405020304" pitchFamily="18" charset="0"/>
              </a:rPr>
              <a:t> предлагает при подготовке спортсменов фиксировать не суточную динамику психического состояния, а </a:t>
            </a:r>
            <a:r>
              <a:rPr lang="ru-RU" dirty="0" err="1" smtClean="0">
                <a:latin typeface="Times New Roman" panose="02020603050405020304" pitchFamily="18" charset="0"/>
                <a:cs typeface="Times New Roman" panose="02020603050405020304" pitchFamily="18" charset="0"/>
              </a:rPr>
              <a:t>микроцикловую</a:t>
            </a:r>
            <a:r>
              <a:rPr lang="ru-RU" dirty="0" smtClean="0">
                <a:latin typeface="Times New Roman" panose="02020603050405020304" pitchFamily="18" charset="0"/>
                <a:cs typeface="Times New Roman" panose="02020603050405020304" pitchFamily="18" charset="0"/>
              </a:rPr>
              <a:t>. Цикличность микроциклов определяет способность организма к приспособлению к определенной смене нагрузок и отдыха, что формирует у спортсмена способность к произвольной регуляции активности.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4622651"/>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21</TotalTime>
  <Words>1623</Words>
  <Application>Microsoft Office PowerPoint</Application>
  <PresentationFormat>Широкоэкранный</PresentationFormat>
  <Paragraphs>24</Paragraphs>
  <Slides>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Calibri</vt:lpstr>
      <vt:lpstr>Calibri Light</vt:lpstr>
      <vt:lpstr>Times New Roman</vt:lpstr>
      <vt:lpstr>Verdana</vt:lpstr>
      <vt:lpstr>Ретро</vt:lpstr>
      <vt:lpstr>Понятие психического состояния. Классификация психических состояний. Психическое состояние и деятельность </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usewr</dc:creator>
  <cp:lastModifiedBy>usewr</cp:lastModifiedBy>
  <cp:revision>3</cp:revision>
  <dcterms:created xsi:type="dcterms:W3CDTF">2020-10-18T04:47:17Z</dcterms:created>
  <dcterms:modified xsi:type="dcterms:W3CDTF">2020-10-18T05:08:37Z</dcterms:modified>
</cp:coreProperties>
</file>